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8" autoAdjust="0"/>
  </p:normalViewPr>
  <p:slideViewPr>
    <p:cSldViewPr>
      <p:cViewPr>
        <p:scale>
          <a:sx n="106" d="100"/>
          <a:sy n="106" d="100"/>
        </p:scale>
        <p:origin x="514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E75A-C18A-488D-9BF7-AC0E082A716A}" type="datetimeFigureOut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5D02-BB94-4E96-8A44-BE570F447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623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4832-93A7-48B9-87EF-390E101B530C}" type="datetimeFigureOut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885A-8640-4E03-9E93-EBFB61DEAD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3260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885A-8640-4E03-9E93-EBFB61DEADD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8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A5157D-AF85-4FE7-B4E6-298C70B07C53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1F1FC-81BE-46A5-8B17-4F4562907290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2EA34-30C3-45BB-817C-D094D6F9CB4A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9D2FB-87A4-4AEC-A55C-810485571D50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0E85-E691-4D4E-9791-B652460F8020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E12B5-FCA0-471A-9591-E8B46142D849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70A25-B42A-410B-877E-C8DE9486AEF3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846C5-D811-4750-8181-63A2EE839F5B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C76DF0-4054-472A-8B19-319C54A39714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A51A0C-6E9C-4DF5-A516-5BCBCE437E09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9F4D4-1353-46CC-88DE-9DCB988ACD91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D3BD2E-8FF2-4F0A-81FD-46A143680272}" type="datetime1">
              <a:rPr lang="zh-TW" altLang="en-US" smtClean="0"/>
              <a:t>2014/11/12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DD9693-C368-49F7-A316-20B5EE7E4F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.gov.tw/cal/fe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如何計算保險費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187624" y="1772816"/>
            <a:ext cx="6624736" cy="2592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TW" sz="2000" dirty="0" smtClean="0">
                <a:solidFill>
                  <a:srgbClr val="7030A0"/>
                </a:solidFill>
              </a:rPr>
              <a:t>【</a:t>
            </a:r>
            <a:r>
              <a:rPr lang="zh-TW" altLang="en-US" sz="2000" dirty="0" smtClean="0">
                <a:solidFill>
                  <a:srgbClr val="7030A0"/>
                </a:solidFill>
              </a:rPr>
              <a:t>假設</a:t>
            </a:r>
            <a:r>
              <a:rPr lang="en-US" altLang="zh-TW" sz="2000" dirty="0" smtClean="0">
                <a:solidFill>
                  <a:srgbClr val="7030A0"/>
                </a:solidFill>
              </a:rPr>
              <a:t>】</a:t>
            </a:r>
          </a:p>
          <a:p>
            <a:pPr indent="-342900" algn="just">
              <a:lnSpc>
                <a:spcPct val="150000"/>
              </a:lnSpc>
            </a:pPr>
            <a:r>
              <a:rPr lang="en-US" altLang="zh-TW" sz="2000" dirty="0" smtClean="0"/>
              <a:t>A</a:t>
            </a:r>
            <a:r>
              <a:rPr lang="zh-TW" altLang="en-US" sz="2000" dirty="0" smtClean="0"/>
              <a:t>美麗是課指組活動工讀生，</a:t>
            </a:r>
            <a:r>
              <a:rPr lang="en-US" altLang="zh-TW" sz="2000" dirty="0" smtClean="0"/>
              <a:t>11/6-11/7</a:t>
            </a:r>
            <a:r>
              <a:rPr lang="zh-TW" altLang="en-US" sz="2000" dirty="0" smtClean="0"/>
              <a:t>工作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天、每天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小時，其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投保金額計算</a:t>
            </a:r>
            <a:r>
              <a:rPr lang="zh-TW" altLang="en-US" sz="2000" dirty="0" smtClean="0"/>
              <a:t>為</a:t>
            </a:r>
            <a:r>
              <a:rPr lang="en-US" altLang="zh-TW" sz="2000" dirty="0" smtClean="0"/>
              <a:t>2*115*30=6900</a:t>
            </a:r>
            <a:r>
              <a:rPr lang="zh-TW" altLang="en-US" sz="2000" dirty="0" smtClean="0"/>
              <a:t>，因此對應的勞保級距為</a:t>
            </a:r>
            <a:r>
              <a:rPr lang="en-US" altLang="zh-TW" sz="2000" dirty="0" smtClean="0"/>
              <a:t>11100</a:t>
            </a:r>
            <a:r>
              <a:rPr lang="zh-TW" altLang="en-US" sz="2000" dirty="0" smtClean="0"/>
              <a:t>，勞退級距為</a:t>
            </a:r>
            <a:r>
              <a:rPr lang="en-US" altLang="zh-TW" sz="2000" dirty="0" smtClean="0"/>
              <a:t>7500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A</a:t>
            </a:r>
            <a:r>
              <a:rPr lang="zh-TW" altLang="en-US" sz="2000" dirty="0" smtClean="0"/>
              <a:t>生勞工退休金個人提繳率為</a:t>
            </a:r>
            <a:r>
              <a:rPr lang="en-US" altLang="zh-TW" sz="2000" dirty="0" smtClean="0"/>
              <a:t>0%</a:t>
            </a:r>
            <a:r>
              <a:rPr lang="zh-TW" altLang="en-US" sz="2000" dirty="0" smtClean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zh-TW" sz="3600" dirty="0" smtClean="0"/>
              <a:t>Step 1</a:t>
            </a:r>
            <a:r>
              <a:rPr lang="en-US" altLang="zh-TW" dirty="0" smtClean="0"/>
              <a:t> </a:t>
            </a:r>
          </a:p>
          <a:p>
            <a:pPr algn="ctr">
              <a:buNone/>
            </a:pPr>
            <a:r>
              <a:rPr lang="en-US" altLang="zh-TW" dirty="0" smtClean="0"/>
              <a:t>	</a:t>
            </a:r>
            <a:endParaRPr lang="zh-TW" altLang="zh-TW" dirty="0" smtClean="0"/>
          </a:p>
          <a:p>
            <a:r>
              <a:rPr lang="zh-TW" altLang="zh-TW" dirty="0" smtClean="0"/>
              <a:t>連結至勞保、就保個人保險費查詢系統</a:t>
            </a:r>
            <a:r>
              <a:rPr lang="en-US" altLang="zh-TW" u="sng" dirty="0" smtClean="0">
                <a:hlinkClick r:id="rId3"/>
              </a:rPr>
              <a:t>http://www.bli.gov.tw/cal/fee.aspx</a:t>
            </a:r>
            <a:endParaRPr lang="zh-TW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勞保費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螢幕截圖 2014-11-04 21.02.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Step 2</a:t>
            </a:r>
            <a:endParaRPr lang="zh-TW" alt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24128" y="2636912"/>
            <a:ext cx="295232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sym typeface="Wingdings"/>
              </a:rPr>
              <a:t>一般生選</a:t>
            </a:r>
            <a:r>
              <a:rPr lang="en-US" altLang="zh-TW" sz="1000" b="1" dirty="0" smtClean="0">
                <a:solidFill>
                  <a:srgbClr val="FF0000"/>
                </a:solidFill>
                <a:sym typeface="Wingdings"/>
              </a:rPr>
              <a:t>【</a:t>
            </a:r>
            <a:r>
              <a:rPr lang="zh-TW" altLang="en-US" sz="1000" b="1" dirty="0" smtClean="0">
                <a:solidFill>
                  <a:srgbClr val="FF0000"/>
                </a:solidFill>
                <a:sym typeface="Wingdings"/>
              </a:rPr>
              <a:t>有一定雇主員工參加就業保險</a:t>
            </a:r>
            <a:r>
              <a:rPr lang="en-US" altLang="zh-TW" sz="1000" b="1" dirty="0" smtClean="0">
                <a:solidFill>
                  <a:srgbClr val="FF0000"/>
                </a:solidFill>
                <a:sym typeface="Wingdings"/>
              </a:rPr>
              <a:t>】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zh-TW" altLang="en-US" sz="1200" dirty="0" smtClean="0">
                <a:solidFill>
                  <a:srgbClr val="008000"/>
                </a:solidFill>
                <a:sym typeface="Wingdings"/>
              </a:rPr>
              <a:t>外籍生選</a:t>
            </a:r>
            <a:r>
              <a:rPr lang="en-US" altLang="zh-TW" sz="1000" dirty="0" smtClean="0">
                <a:solidFill>
                  <a:srgbClr val="008000"/>
                </a:solidFill>
                <a:sym typeface="Wingdings"/>
              </a:rPr>
              <a:t>【</a:t>
            </a:r>
            <a:r>
              <a:rPr lang="zh-TW" altLang="en-US" sz="1000" dirty="0" smtClean="0">
                <a:solidFill>
                  <a:srgbClr val="008000"/>
                </a:solidFill>
                <a:sym typeface="Wingdings"/>
              </a:rPr>
              <a:t>有一定雇主員工不參加就業保險</a:t>
            </a:r>
            <a:r>
              <a:rPr lang="en-US" altLang="zh-TW" sz="1000" dirty="0" smtClean="0">
                <a:solidFill>
                  <a:srgbClr val="008000"/>
                </a:solidFill>
                <a:sym typeface="Wingdings"/>
              </a:rPr>
              <a:t>】</a:t>
            </a:r>
            <a:r>
              <a:rPr lang="en-US" altLang="zh-TW" sz="1200" dirty="0" smtClean="0">
                <a:sym typeface="Wingdings"/>
              </a:rPr>
              <a:t>     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3645024"/>
            <a:ext cx="266429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sym typeface="Wingdings"/>
              </a:rPr>
              <a:t>選擇投保薪資級距及投保天數</a:t>
            </a:r>
            <a:r>
              <a:rPr lang="en-US" altLang="zh-TW" sz="1400" dirty="0" smtClean="0">
                <a:sym typeface="Wingdings"/>
              </a:rPr>
              <a:t>     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16016" y="5373216"/>
            <a:ext cx="244827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sym typeface="Wingdings"/>
              </a:rPr>
              <a:t>選擇本校職災費率</a:t>
            </a:r>
            <a:r>
              <a:rPr lang="en-US" altLang="zh-TW" sz="1600" b="1" dirty="0" smtClean="0">
                <a:solidFill>
                  <a:srgbClr val="FF0000"/>
                </a:solidFill>
                <a:sym typeface="Wingdings"/>
              </a:rPr>
              <a:t>0.1%</a:t>
            </a:r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077230" y="256490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Webdings"/>
              </a:rPr>
              <a:t></a:t>
            </a:r>
            <a:r>
              <a:rPr lang="en-US" altLang="zh-TW" sz="2400" dirty="0" smtClean="0">
                <a:solidFill>
                  <a:srgbClr val="FF0000"/>
                </a:solidFill>
                <a:sym typeface="Wingdings"/>
              </a:rPr>
              <a:t> 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619672" y="3645024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Webdings"/>
              </a:rPr>
              <a:t></a:t>
            </a:r>
            <a:r>
              <a:rPr lang="en-US" altLang="zh-TW" sz="2400" dirty="0" smtClean="0">
                <a:solidFill>
                  <a:srgbClr val="FF0000"/>
                </a:solidFill>
                <a:sym typeface="Wingdings"/>
              </a:rPr>
              <a:t>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861206" y="5373216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sym typeface="Webdings"/>
              </a:rPr>
              <a:t></a:t>
            </a:r>
            <a:r>
              <a:rPr lang="en-US" altLang="zh-TW" sz="2400" dirty="0" smtClean="0">
                <a:solidFill>
                  <a:srgbClr val="FF0000"/>
                </a:solidFill>
                <a:sym typeface="Wingdings"/>
              </a:rPr>
              <a:t> </a:t>
            </a:r>
            <a:endParaRPr lang="zh-TW" altLang="en-US" sz="24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螢幕截圖 2014-11-04 21.04.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39952" y="4911551"/>
            <a:ext cx="115212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sym typeface="Wingdings"/>
              </a:rPr>
              <a:t>試算</a:t>
            </a:r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3275613" y="4633972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sym typeface="Webdings"/>
              </a:rPr>
              <a:t></a:t>
            </a:r>
            <a:r>
              <a:rPr lang="en-US" altLang="zh-TW" sz="2800" dirty="0" smtClean="0">
                <a:solidFill>
                  <a:srgbClr val="FF0000"/>
                </a:solidFill>
                <a:sym typeface="Wingdings 2"/>
              </a:rPr>
              <a:t>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4" y="4345940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sym typeface="Webdings"/>
              </a:rPr>
              <a:t></a:t>
            </a:r>
            <a:r>
              <a:rPr lang="en-US" altLang="zh-TW" sz="2800" dirty="0" smtClean="0">
                <a:solidFill>
                  <a:srgbClr val="FF0000"/>
                </a:solidFill>
                <a:sym typeface="Wingdings"/>
              </a:rPr>
              <a:t>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11960" y="4365104"/>
            <a:ext cx="3384376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200" dirty="0" smtClean="0"/>
              <a:t>A.</a:t>
            </a:r>
            <a:r>
              <a:rPr lang="zh-TW" altLang="en-US" sz="1200" dirty="0" smtClean="0"/>
              <a:t>一般生不用選、</a:t>
            </a:r>
            <a:r>
              <a:rPr lang="en-US" altLang="zh-TW" sz="1200" dirty="0" smtClean="0">
                <a:solidFill>
                  <a:srgbClr val="00B050"/>
                </a:solidFill>
              </a:rPr>
              <a:t>B.</a:t>
            </a:r>
            <a:r>
              <a:rPr lang="zh-TW" altLang="en-US" sz="1200" dirty="0" smtClean="0">
                <a:solidFill>
                  <a:srgbClr val="00B050"/>
                </a:solidFill>
              </a:rPr>
              <a:t>身障生則其障別進行選擇</a:t>
            </a:r>
            <a:endParaRPr lang="zh-TW" altLang="en-US" sz="1200" dirty="0">
              <a:solidFill>
                <a:srgbClr val="00B05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螢幕截圖 2014-11-04 21.11.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241541" cy="452596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82279" y="3212977"/>
            <a:ext cx="2989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sym typeface="Wingdings 2"/>
              </a:rPr>
              <a:t></a:t>
            </a:r>
            <a:r>
              <a:rPr lang="zh-TW" altLang="en-US" sz="2400" dirty="0" smtClean="0">
                <a:solidFill>
                  <a:srgbClr val="0000FF"/>
                </a:solidFill>
                <a:sym typeface="Wingdings 2"/>
              </a:rPr>
              <a:t>雇主負擔勞保費</a:t>
            </a:r>
            <a:r>
              <a:rPr lang="en-US" altLang="zh-TW" sz="2400" dirty="0" smtClean="0">
                <a:solidFill>
                  <a:srgbClr val="0000FF"/>
                </a:solidFill>
                <a:sym typeface="Webdings"/>
              </a:rPr>
              <a:t>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7864" y="4581128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sym typeface="Wingdings"/>
              </a:rPr>
              <a:t></a:t>
            </a:r>
            <a:r>
              <a:rPr lang="zh-TW" altLang="en-US" sz="2400" dirty="0" smtClean="0">
                <a:solidFill>
                  <a:srgbClr val="0000FF"/>
                </a:solidFill>
                <a:sym typeface="Wingdings 2"/>
              </a:rPr>
              <a:t>個人負擔勞保費</a:t>
            </a:r>
            <a:r>
              <a:rPr lang="en-US" altLang="zh-TW" sz="2400" dirty="0" smtClean="0">
                <a:solidFill>
                  <a:srgbClr val="0000FF"/>
                </a:solidFill>
                <a:sym typeface="Webdings"/>
              </a:rPr>
              <a:t>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/>
          <a:lstStyle/>
          <a:p>
            <a:r>
              <a:rPr lang="zh-TW" altLang="en-US" dirty="0" smtClean="0"/>
              <a:t>雇主依規定提繳率為</a:t>
            </a:r>
            <a:r>
              <a:rPr lang="en-US" altLang="zh-TW" dirty="0" smtClean="0"/>
              <a:t>6%</a:t>
            </a:r>
          </a:p>
          <a:p>
            <a:pPr>
              <a:buNone/>
            </a:pPr>
            <a:r>
              <a:rPr lang="en-US" altLang="zh-TW" dirty="0" smtClean="0"/>
              <a:t>   A</a:t>
            </a:r>
            <a:r>
              <a:rPr lang="zh-TW" altLang="en-US" dirty="0" smtClean="0"/>
              <a:t>生投保金額級距為</a:t>
            </a:r>
            <a:r>
              <a:rPr lang="en-US" altLang="zh-TW" dirty="0" smtClean="0"/>
              <a:t>7500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zh-TW" altLang="en-US" dirty="0" smtClean="0"/>
              <a:t>因此</a:t>
            </a:r>
            <a:r>
              <a:rPr lang="zh-TW" altLang="en-US" dirty="0" smtClean="0">
                <a:solidFill>
                  <a:srgbClr val="FF0000"/>
                </a:solidFill>
              </a:rPr>
              <a:t>雇主勞退負擔為</a:t>
            </a:r>
            <a:r>
              <a:rPr lang="en-US" altLang="zh-TW" dirty="0" smtClean="0">
                <a:solidFill>
                  <a:srgbClr val="FF0000"/>
                </a:solidFill>
              </a:rPr>
              <a:t>7500*6%/30* 2</a:t>
            </a:r>
            <a:r>
              <a:rPr lang="zh-TW" altLang="en-US" dirty="0" smtClean="0">
                <a:solidFill>
                  <a:srgbClr val="FF0000"/>
                </a:solidFill>
              </a:rPr>
              <a:t>天</a:t>
            </a:r>
            <a:r>
              <a:rPr lang="en-US" altLang="zh-TW" dirty="0" smtClean="0">
                <a:solidFill>
                  <a:srgbClr val="FF0000"/>
                </a:solidFill>
              </a:rPr>
              <a:t>=30</a:t>
            </a:r>
            <a:r>
              <a:rPr lang="zh-TW" altLang="en-US" dirty="0" smtClean="0">
                <a:solidFill>
                  <a:srgbClr val="FF0000"/>
                </a:solidFill>
              </a:rPr>
              <a:t>元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生勞退自願提繳率為</a:t>
            </a:r>
            <a:r>
              <a:rPr lang="en-US" altLang="zh-TW" dirty="0" smtClean="0"/>
              <a:t>0%, </a:t>
            </a:r>
            <a:r>
              <a:rPr lang="zh-TW" altLang="en-US" dirty="0" smtClean="0"/>
              <a:t>故自提為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元。</a:t>
            </a:r>
            <a:r>
              <a:rPr lang="en-US" altLang="zh-TW" dirty="0" smtClean="0"/>
              <a:t>  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勞工退休金提繳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0442" r="47379" b="41091"/>
          <a:stretch/>
        </p:blipFill>
        <p:spPr>
          <a:xfrm>
            <a:off x="5004048" y="1340768"/>
            <a:ext cx="3585664" cy="45503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</a:rPr>
              <a:t>二代健保補充保費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雇主負擔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499992" y="1196752"/>
            <a:ext cx="4041775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個人負擔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5536" y="2060848"/>
            <a:ext cx="4040188" cy="332520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>
              <a:buNone/>
            </a:pPr>
            <a:r>
              <a:rPr lang="zh-TW" altLang="en-US" dirty="0" smtClean="0"/>
              <a:t>每筆所得類別為薪資者，無論金額多寡，均需扣取</a:t>
            </a:r>
            <a:r>
              <a:rPr lang="en-US" altLang="zh-TW" dirty="0" smtClean="0"/>
              <a:t>2%</a:t>
            </a:r>
            <a:r>
              <a:rPr lang="zh-TW" altLang="en-US" dirty="0" smtClean="0"/>
              <a:t>的二代健保補充保費。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99992" y="2060848"/>
            <a:ext cx="4041775" cy="33252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buNone/>
            </a:pPr>
            <a:r>
              <a:rPr lang="zh-TW" altLang="en-US" dirty="0" smtClean="0"/>
              <a:t>自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日起兼職所得未達基本工資時</a:t>
            </a:r>
            <a:r>
              <a:rPr lang="en-US" altLang="zh-TW" dirty="0" smtClean="0"/>
              <a:t>(</a:t>
            </a:r>
            <a:r>
              <a:rPr lang="zh-TW" altLang="en-US" dirty="0" smtClean="0"/>
              <a:t>目前為</a:t>
            </a:r>
            <a:r>
              <a:rPr lang="en-US" altLang="zh-TW" dirty="0" smtClean="0"/>
              <a:t>19,273</a:t>
            </a:r>
            <a:r>
              <a:rPr lang="zh-TW" altLang="en-US" dirty="0" smtClean="0"/>
              <a:t>元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無需扣取</a:t>
            </a:r>
            <a:r>
              <a:rPr lang="zh-TW" altLang="en-US" dirty="0" smtClean="0"/>
              <a:t>補充保險費。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416824" cy="2169532"/>
        </p:xfrm>
        <a:graphic>
          <a:graphicData uri="http://schemas.openxmlformats.org/drawingml/2006/table">
            <a:tbl>
              <a:tblPr/>
              <a:tblGrid>
                <a:gridCol w="810956"/>
                <a:gridCol w="738945"/>
                <a:gridCol w="687864"/>
                <a:gridCol w="605290"/>
                <a:gridCol w="605524"/>
                <a:gridCol w="851840"/>
                <a:gridCol w="595262"/>
                <a:gridCol w="720943"/>
                <a:gridCol w="1008112"/>
                <a:gridCol w="792088"/>
              </a:tblGrid>
              <a:tr h="557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 姓名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薪津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新細明體"/>
                        </a:rPr>
                        <a:t>應扣自付額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實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領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新細明體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金額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 雇主負擔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66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 勞保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勞退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 小計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勞保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 勞退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二代健保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補充保費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 小計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美麗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 合     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生工讀核銷明細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971600" y="4509120"/>
            <a:ext cx="802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上述款項配合填入</a:t>
            </a:r>
            <a:r>
              <a:rPr lang="zh-TW" altLang="en-US" sz="2800" u="sng" dirty="0" smtClean="0"/>
              <a:t>工讀生印領清冊</a:t>
            </a:r>
            <a:r>
              <a:rPr lang="zh-TW" altLang="en-US" sz="2800" dirty="0" smtClean="0"/>
              <a:t>中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請至會計室網頁下載</a:t>
            </a:r>
            <a:r>
              <a:rPr lang="en-US" altLang="zh-TW" sz="1400" dirty="0" smtClean="0"/>
              <a:t>)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進行核銷作業即可。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9693-C368-49F7-A316-20B5EE7E4F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354</Words>
  <Application>Microsoft Office PowerPoint</Application>
  <PresentationFormat>如螢幕大小 (4:3)</PresentationFormat>
  <Paragraphs>80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匯合</vt:lpstr>
      <vt:lpstr>如何計算保險費</vt:lpstr>
      <vt:lpstr>勞保費</vt:lpstr>
      <vt:lpstr>Step 2</vt:lpstr>
      <vt:lpstr>Step 3</vt:lpstr>
      <vt:lpstr>Step 4</vt:lpstr>
      <vt:lpstr>勞工退休金提繳</vt:lpstr>
      <vt:lpstr>二代健保補充保費</vt:lpstr>
      <vt:lpstr>A生工讀核銷明細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user</cp:lastModifiedBy>
  <cp:revision>26</cp:revision>
  <cp:lastPrinted>2014-11-10T01:53:52Z</cp:lastPrinted>
  <dcterms:created xsi:type="dcterms:W3CDTF">2014-11-04T12:20:04Z</dcterms:created>
  <dcterms:modified xsi:type="dcterms:W3CDTF">2014-11-12T00:21:56Z</dcterms:modified>
</cp:coreProperties>
</file>